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  <p:sldMasterId id="2147483670" r:id="rId3"/>
  </p:sldMasterIdLst>
  <p:notesMasterIdLst>
    <p:notesMasterId r:id="rId61"/>
  </p:notesMasterIdLst>
  <p:handoutMasterIdLst>
    <p:handoutMasterId r:id="rId62"/>
  </p:handoutMasterIdLst>
  <p:sldIdLst>
    <p:sldId id="266" r:id="rId4"/>
    <p:sldId id="652" r:id="rId5"/>
    <p:sldId id="613" r:id="rId6"/>
    <p:sldId id="614" r:id="rId7"/>
    <p:sldId id="615" r:id="rId8"/>
    <p:sldId id="616" r:id="rId9"/>
    <p:sldId id="617" r:id="rId10"/>
    <p:sldId id="618" r:id="rId11"/>
    <p:sldId id="619" r:id="rId12"/>
    <p:sldId id="620" r:id="rId13"/>
    <p:sldId id="621" r:id="rId14"/>
    <p:sldId id="622" r:id="rId15"/>
    <p:sldId id="623" r:id="rId16"/>
    <p:sldId id="624" r:id="rId17"/>
    <p:sldId id="625" r:id="rId18"/>
    <p:sldId id="653" r:id="rId19"/>
    <p:sldId id="654" r:id="rId20"/>
    <p:sldId id="626" r:id="rId21"/>
    <p:sldId id="665" r:id="rId22"/>
    <p:sldId id="656" r:id="rId23"/>
    <p:sldId id="627" r:id="rId24"/>
    <p:sldId id="655" r:id="rId25"/>
    <p:sldId id="666" r:id="rId26"/>
    <p:sldId id="628" r:id="rId27"/>
    <p:sldId id="629" r:id="rId28"/>
    <p:sldId id="657" r:id="rId29"/>
    <p:sldId id="667" r:id="rId30"/>
    <p:sldId id="630" r:id="rId31"/>
    <p:sldId id="631" r:id="rId32"/>
    <p:sldId id="632" r:id="rId33"/>
    <p:sldId id="633" r:id="rId34"/>
    <p:sldId id="634" r:id="rId35"/>
    <p:sldId id="635" r:id="rId36"/>
    <p:sldId id="636" r:id="rId37"/>
    <p:sldId id="637" r:id="rId38"/>
    <p:sldId id="638" r:id="rId39"/>
    <p:sldId id="639" r:id="rId40"/>
    <p:sldId id="668" r:id="rId41"/>
    <p:sldId id="640" r:id="rId42"/>
    <p:sldId id="641" r:id="rId43"/>
    <p:sldId id="642" r:id="rId44"/>
    <p:sldId id="643" r:id="rId45"/>
    <p:sldId id="644" r:id="rId46"/>
    <p:sldId id="645" r:id="rId47"/>
    <p:sldId id="646" r:id="rId48"/>
    <p:sldId id="647" r:id="rId49"/>
    <p:sldId id="648" r:id="rId50"/>
    <p:sldId id="649" r:id="rId51"/>
    <p:sldId id="650" r:id="rId52"/>
    <p:sldId id="651" r:id="rId53"/>
    <p:sldId id="658" r:id="rId54"/>
    <p:sldId id="659" r:id="rId55"/>
    <p:sldId id="660" r:id="rId56"/>
    <p:sldId id="661" r:id="rId57"/>
    <p:sldId id="612" r:id="rId58"/>
    <p:sldId id="663" r:id="rId59"/>
    <p:sldId id="664" r:id="rId6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567BE6-4E2E-2A45-BD72-59F9659A3211}">
          <p14:sldIdLst>
            <p14:sldId id="266"/>
            <p14:sldId id="652"/>
            <p14:sldId id="613"/>
            <p14:sldId id="61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53"/>
            <p14:sldId id="654"/>
            <p14:sldId id="626"/>
            <p14:sldId id="665"/>
            <p14:sldId id="656"/>
            <p14:sldId id="627"/>
            <p14:sldId id="655"/>
            <p14:sldId id="666"/>
            <p14:sldId id="628"/>
            <p14:sldId id="629"/>
            <p14:sldId id="657"/>
            <p14:sldId id="667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68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8"/>
            <p14:sldId id="659"/>
            <p14:sldId id="660"/>
            <p14:sldId id="661"/>
            <p14:sldId id="612"/>
            <p14:sldId id="663"/>
            <p14:sldId id="6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2B5"/>
    <a:srgbClr val="5F6C7E"/>
    <a:srgbClr val="FFFFFF"/>
    <a:srgbClr val="5F6C7D"/>
    <a:srgbClr val="4D586B"/>
    <a:srgbClr val="BB4646"/>
    <a:srgbClr val="02A2B5"/>
    <a:srgbClr val="4687AC"/>
    <a:srgbClr val="6A99A8"/>
    <a:srgbClr val="407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8" autoAdjust="0"/>
    <p:restoredTop sz="85331" autoAdjust="0"/>
  </p:normalViewPr>
  <p:slideViewPr>
    <p:cSldViewPr snapToGrid="0" snapToObjects="1">
      <p:cViewPr varScale="1">
        <p:scale>
          <a:sx n="251" d="100"/>
          <a:sy n="251" d="100"/>
        </p:scale>
        <p:origin x="258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3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67" Type="http://schemas.microsoft.com/office/2015/10/relationships/revisionInfo" Target="revisionInfo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slide" Target="slides/slide57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FD447-ACB1-BC49-B8EF-23729E0A333F}" type="datetimeFigureOut">
              <a:rPr lang="en-US" smtClean="0"/>
              <a:t>6/16/17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598F-7A46-204A-ADDD-A1229C86B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81E7F-E132-6445-AEED-102945CD4C20}" type="datetimeFigureOut">
              <a:rPr lang="en-US" smtClean="0"/>
              <a:t>6/16/17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1F886-8654-8C47-A174-271FD89A8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9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Greetings,</a:t>
            </a:r>
            <a:r>
              <a:rPr lang="en-US" baseline="0" dirty="0"/>
              <a:t> Earthling, it’s time for our next topic: the truncated SVD, which stands for the *singular value decomposition.*</a:t>
            </a:r>
          </a:p>
          <a:p>
            <a:endParaRPr lang="en-US" baseline="0" dirty="0"/>
          </a:p>
          <a:p>
            <a:r>
              <a:rPr lang="en-US" baseline="0" dirty="0"/>
              <a:t>The SVD is the “Swiss Army Knife” of linear algebra.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1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feed that into an </a:t>
            </a:r>
            <a:r>
              <a:rPr lang="en-US" dirty="0" err="1"/>
              <a:t>eigensolver</a:t>
            </a:r>
            <a:r>
              <a:rPr lang="en-US" dirty="0"/>
              <a:t>. @TODO: Highlight step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05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this method</a:t>
            </a:r>
            <a:r>
              <a:rPr lang="en-US" baseline="0" dirty="0"/>
              <a:t> is not a good idea. @TODO: Draw ”bad idea” image</a:t>
            </a:r>
          </a:p>
          <a:p>
            <a:endParaRPr lang="en-US" baseline="0" dirty="0"/>
          </a:p>
          <a:p>
            <a:r>
              <a:rPr lang="en-US" baseline="0" dirty="0"/>
              <a:t>Can you explain why?</a:t>
            </a:r>
          </a:p>
          <a:p>
            <a:endParaRPr lang="en-US" baseline="0" dirty="0"/>
          </a:p>
          <a:p>
            <a:r>
              <a:rPr lang="en-US" baseline="0" dirty="0"/>
              <a:t>As a hint, what can you say about the numerical properties of C compared to X?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42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what’s an alternative?</a:t>
            </a:r>
            <a:r>
              <a:rPr lang="en-US" baseline="0" dirty="0"/>
              <a:t> @TODO: Erase</a:t>
            </a:r>
          </a:p>
          <a:p>
            <a:endParaRPr lang="en-US" dirty="0"/>
          </a:p>
          <a:p>
            <a:r>
              <a:rPr lang="en-US" dirty="0"/>
              <a:t>Let’s start by looking just at X.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99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fact</a:t>
            </a:r>
            <a:r>
              <a:rPr lang="en-US" baseline="0" dirty="0"/>
              <a:t> from linear algebra: @TODO: Show text</a:t>
            </a:r>
          </a:p>
          <a:p>
            <a:endParaRPr lang="en-US" baseline="0" dirty="0"/>
          </a:p>
          <a:p>
            <a:r>
              <a:rPr lang="en-US" baseline="0" dirty="0"/>
              <a:t>Every matrix X has a *singular value decomposition*, or SVD.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87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means</a:t>
            </a:r>
            <a:r>
              <a:rPr lang="en-US" baseline="0" dirty="0"/>
              <a:t> </a:t>
            </a:r>
            <a:r>
              <a:rPr lang="en-US" dirty="0"/>
              <a:t>you can factor X into the product of three matrices:</a:t>
            </a:r>
            <a:r>
              <a:rPr lang="en-US" baseline="0" dirty="0"/>
              <a:t> @TODO HIGHLIGHT</a:t>
            </a:r>
          </a:p>
          <a:p>
            <a:endParaRPr lang="en-US" baseline="0" dirty="0"/>
          </a:p>
          <a:p>
            <a:r>
              <a:rPr lang="en-US" dirty="0"/>
              <a:t>U times Sigma times V-transpose.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15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</a:t>
            </a:r>
            <a:r>
              <a:rPr lang="en-US" baseline="0" dirty="0"/>
              <a:t>X is m x d, as our convention has been for data matrices. @TODO: </a:t>
            </a:r>
            <a:r>
              <a:rPr lang="en-US" baseline="0" dirty="0" err="1"/>
              <a:t>Unhighlight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19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Usually, for data matrices, m is</a:t>
            </a:r>
            <a:r>
              <a:rPr lang="en-US" baseline="0" dirty="0"/>
              <a:t> greater than or equal to d. @TODO: Write</a:t>
            </a:r>
          </a:p>
          <a:p>
            <a:endParaRPr lang="en-US" baseline="0" dirty="0"/>
          </a:p>
          <a:p>
            <a:r>
              <a:rPr lang="en-US" baseline="0" dirty="0"/>
              <a:t>However, let’s consider a more general case.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43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this case, let s be the smaller of the two values, m or d. @TODO: Write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9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U is an m by s matrix.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20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also *orthogonal.*</a:t>
            </a:r>
          </a:p>
          <a:p>
            <a:endParaRPr lang="en-US" dirty="0"/>
          </a:p>
          <a:p>
            <a:r>
              <a:rPr lang="en-US" dirty="0"/>
              <a:t>That means U-transpose U is the s by s identity matrix.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88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 want you to do is use the SVD</a:t>
            </a:r>
            <a:r>
              <a:rPr lang="en-US" baseline="0" dirty="0"/>
              <a:t> to solve the eigenproblem that arises in PCA, or principal components analysis.</a:t>
            </a:r>
          </a:p>
          <a:p>
            <a:endParaRPr lang="en-US" baseline="0" dirty="0"/>
          </a:p>
          <a:p>
            <a:r>
              <a:rPr lang="en-US" baseline="0" dirty="0"/>
              <a:t>So let’s begin!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14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columns of U are the left</a:t>
            </a:r>
            <a:r>
              <a:rPr lang="en-US" baseline="0" dirty="0"/>
              <a:t> singular vectors. @TODO: Show highlight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988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matrix Sigma is a s by s</a:t>
            </a:r>
            <a:r>
              <a:rPr lang="en-US" baseline="0" dirty="0"/>
              <a:t> diagonal matrix.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57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Let’s name these entries sigma_0, sigma_1, and so on, up to sigma s-1.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10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They are called the singular values of X. @TODO: Show term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683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addition, let’s assume they are ordered in descending order, and non-negative. @TODO: Highlight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055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let V be a </a:t>
            </a:r>
            <a:r>
              <a:rPr lang="en-US" baseline="0" dirty="0"/>
              <a:t>d </a:t>
            </a:r>
            <a:r>
              <a:rPr lang="en-US" dirty="0"/>
              <a:t>by s matrix.</a:t>
            </a:r>
          </a:p>
          <a:p>
            <a:endParaRPr lang="en-US" dirty="0"/>
          </a:p>
          <a:p>
            <a:r>
              <a:rPr lang="en-US" dirty="0"/>
              <a:t>That means its transpose is s by d, as illustrated here.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50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columns of V – meaning the *rows* of V-transpose – are called the right </a:t>
            </a:r>
            <a:r>
              <a:rPr lang="en-US" baseline="0" dirty="0"/>
              <a:t>singular vectors.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72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the left singular vectors, the right ones are also orthogonal.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284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suppose I give</a:t>
            </a:r>
            <a:r>
              <a:rPr lang="en-US" baseline="0" dirty="0"/>
              <a:t> you the SVD of X. @TODO: Clear</a:t>
            </a:r>
          </a:p>
          <a:p>
            <a:endParaRPr lang="en-US" baseline="0" dirty="0"/>
          </a:p>
          <a:p>
            <a:r>
              <a:rPr lang="en-US" baseline="0" dirty="0"/>
              <a:t>How do you solve the </a:t>
            </a:r>
            <a:r>
              <a:rPr lang="en-US" baseline="0" dirty="0" err="1"/>
              <a:t>eigenproblem</a:t>
            </a:r>
            <a:r>
              <a:rPr lang="en-US" baseline="0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705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Start with the definition of the covariance and plug in the SVD.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88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the </a:t>
            </a:r>
            <a:r>
              <a:rPr lang="en-US" baseline="0" dirty="0" err="1"/>
              <a:t>eigenproblem</a:t>
            </a:r>
            <a:r>
              <a:rPr lang="en-US" baseline="0" dirty="0"/>
              <a:t> we want to solve. </a:t>
            </a:r>
            <a:r>
              <a:rPr lang="en-US" dirty="0"/>
              <a:t>@TODO: Show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76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simplifying, here is what you get.</a:t>
            </a:r>
          </a:p>
          <a:p>
            <a:endParaRPr lang="en-US" baseline="0" dirty="0"/>
          </a:p>
          <a:p>
            <a:r>
              <a:rPr lang="en-US" baseline="0" dirty="0"/>
              <a:t>C times V equals V times Sigma-squared divided by m.</a:t>
            </a:r>
          </a:p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76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Consider the columns of V, v-zero through v-s-minus-one, and the singular values, sigma-zero through sigma-s-minus-one.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69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What do they imply about this system?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798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equivalent to s independent equations. @TODO: Show</a:t>
            </a:r>
          </a:p>
          <a:p>
            <a:endParaRPr lang="en-US" dirty="0"/>
          </a:p>
          <a:p>
            <a:r>
              <a:rPr lang="en-US" dirty="0"/>
              <a:t>And what do you notice about these?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36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right, they are all eigenpairs!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288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</a:t>
            </a:r>
            <a:r>
              <a:rPr lang="en-US" baseline="0" dirty="0"/>
              <a:t> you are following so far, then we just need one more step to finish the compression problem, which is “truncation” of the SVD.</a:t>
            </a:r>
          </a:p>
          <a:p>
            <a:endParaRPr lang="en-US" baseline="0" dirty="0"/>
          </a:p>
          <a:p>
            <a:r>
              <a:rPr lang="en-US" baseline="0" dirty="0"/>
              <a:t>Start by viewing the SVD in this equivalent 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83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all singular values and vectors indexed by k, for k from zero to s-minus-one, the sum of u-kay times sigma-kay times v-kay-transpose.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883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consider each term.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58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updates this running sum by what is referred to as a rank-one update.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21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</a:t>
            </a:r>
            <a:r>
              <a:rPr lang="en-US" baseline="0" dirty="0"/>
              <a:t> recall the convention about singular values.</a:t>
            </a:r>
          </a:p>
          <a:p>
            <a:endParaRPr lang="en-US" baseline="0" dirty="0"/>
          </a:p>
          <a:p>
            <a:r>
              <a:rPr lang="en-US" baseline="0" dirty="0"/>
              <a:t>They occur in descending order.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63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given a data matrix,</a:t>
            </a:r>
            <a:r>
              <a:rPr lang="en-US" baseline="0" dirty="0"/>
              <a:t> X, </a:t>
            </a:r>
            <a:r>
              <a:rPr lang="en-US" dirty="0"/>
              <a:t>that consists</a:t>
            </a:r>
            <a:r>
              <a:rPr lang="en-US" baseline="0" dirty="0"/>
              <a:t> of m </a:t>
            </a:r>
            <a:r>
              <a:rPr lang="en-US" dirty="0"/>
              <a:t>*centered* data</a:t>
            </a:r>
            <a:r>
              <a:rPr lang="en-US" baseline="0" dirty="0"/>
              <a:t> points</a:t>
            </a:r>
            <a:r>
              <a:rPr lang="en-US" dirty="0"/>
              <a:t>. @TODO: Show and highlight “centered”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349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So, let’s try to approximate the original SVD using just the first R terms.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432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of this truncation in matrix terms.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987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U_R and V_R are the first R columns of U and V. @TODO: Show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362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Similarly, </a:t>
            </a:r>
            <a:r>
              <a:rPr lang="en-US" dirty="0" err="1"/>
              <a:t>Sigma_R</a:t>
            </a:r>
            <a:r>
              <a:rPr lang="en-US" dirty="0"/>
              <a:t> is</a:t>
            </a:r>
            <a:r>
              <a:rPr lang="en-US" baseline="0" dirty="0"/>
              <a:t> the diagonal submatrix of the top R singular values. @TODO: Show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44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here is a</a:t>
            </a:r>
            <a:r>
              <a:rPr lang="en-US" baseline="0" dirty="0"/>
              <a:t> remarkable fact.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856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any other rank-R approximation of X,</a:t>
            </a:r>
            <a:r>
              <a:rPr lang="en-US" baseline="0" dirty="0"/>
              <a:t> A_R times B_R transpose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50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A_R and B_R</a:t>
            </a:r>
            <a:r>
              <a:rPr lang="en-US" baseline="0" dirty="0"/>
              <a:t> are matrices with R columns.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003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What is the minimum possible error, measured in the </a:t>
            </a:r>
            <a:r>
              <a:rPr lang="en-US" baseline="0" dirty="0" err="1"/>
              <a:t>Frobenius</a:t>
            </a:r>
            <a:r>
              <a:rPr lang="en-US" baseline="0" dirty="0"/>
              <a:t> norm?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757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exactly the R-truncated</a:t>
            </a:r>
            <a:r>
              <a:rPr lang="en-US" baseline="0" dirty="0"/>
              <a:t> SVD! @TODO: Write</a:t>
            </a:r>
          </a:p>
          <a:p>
            <a:endParaRPr lang="en-US" baseline="0" dirty="0"/>
          </a:p>
          <a:p>
            <a:r>
              <a:rPr lang="en-US" baseline="0" dirty="0"/>
              <a:t>Whoa, that’s neat.</a:t>
            </a:r>
          </a:p>
          <a:p>
            <a:endParaRPr lang="en-US" baseline="0" dirty="0"/>
          </a:p>
          <a:p>
            <a:r>
              <a:rPr lang="en-US" baseline="0" dirty="0"/>
              <a:t>And this minimum value can even be calculated explicitly.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899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the sum of the</a:t>
            </a:r>
            <a:r>
              <a:rPr lang="en-US" baseline="0" dirty="0"/>
              <a:t> top-R squared singular values. 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X, you can form the sample covariance matrix, C. @TODO: Show / highlight</a:t>
            </a:r>
          </a:p>
          <a:p>
            <a:endParaRPr lang="en-US" dirty="0"/>
          </a:p>
          <a:p>
            <a:r>
              <a:rPr lang="en-US" dirty="0"/>
              <a:t>It’s defined to be 1 over the number of observations m times X-transpose times X.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821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So let’s summarize the compression process.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719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assume X is centered.</a:t>
            </a:r>
            <a:r>
              <a:rPr lang="en-US" baseline="0" dirty="0"/>
              <a:t> @TODO: Write</a:t>
            </a:r>
          </a:p>
          <a:p>
            <a:endParaRPr lang="en-US" baseline="0" dirty="0"/>
          </a:p>
          <a:p>
            <a:r>
              <a:rPr lang="en-US" baseline="0" dirty="0"/>
              <a:t>If it isn’t, make it so.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995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</a:t>
            </a:r>
            <a:r>
              <a:rPr lang="en-US" baseline="0" dirty="0"/>
              <a:t> compute the R-truncated SVD.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290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choose</a:t>
            </a:r>
            <a:r>
              <a:rPr lang="en-US" baseline="0" dirty="0"/>
              <a:t> these right singular vectors to be the principal axes.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211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means you can compress X by projecting it onto V_R.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697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So to sum up, you’ve just derived an algorithm for compressing a dataset!</a:t>
            </a:r>
          </a:p>
          <a:p>
            <a:endParaRPr lang="en-US" baseline="0" dirty="0"/>
          </a:p>
          <a:p>
            <a:r>
              <a:rPr lang="en-US" baseline="0" dirty="0"/>
              <a:t>You can use it to make an approximate, but smaller, version of the dataset.</a:t>
            </a:r>
          </a:p>
          <a:p>
            <a:endParaRPr lang="en-US" baseline="0" dirty="0"/>
          </a:p>
          <a:p>
            <a:r>
              <a:rPr lang="en-US" baseline="0" dirty="0"/>
              <a:t>Or, you can use it for dimensionality reduction.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181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key ideas are first, formulating the problem as one of computing a set of principal axes for the data.</a:t>
            </a:r>
          </a:p>
          <a:p>
            <a:endParaRPr lang="en-US" baseline="0" dirty="0"/>
          </a:p>
          <a:p>
            <a:r>
              <a:rPr lang="en-US" baseline="0" dirty="0"/>
              <a:t>Then, you can select a smaller number of axes using the truncated SVD.</a:t>
            </a:r>
          </a:p>
          <a:p>
            <a:endParaRPr lang="en-US" baseline="0" dirty="0"/>
          </a:p>
          <a:p>
            <a:r>
              <a:rPr lang="en-US" baseline="0" dirty="0"/>
              <a:t>In the notebook we made to go along with this lesson, you’ll implement this method and do some experiments, again, to give you a feel for how all this works in practice.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995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Now, as a final step, there is one last notebook, which is a kind of mini-project.</a:t>
            </a:r>
          </a:p>
          <a:p>
            <a:endParaRPr lang="en-US" baseline="0" dirty="0"/>
          </a:p>
          <a:p>
            <a:r>
              <a:rPr lang="en-US" baseline="0" dirty="0"/>
              <a:t>It asks you to combine many of the ideas of the course, including more than one of the analysis techniques we’ve described.</a:t>
            </a:r>
          </a:p>
          <a:p>
            <a:endParaRPr lang="en-US" baseline="0" dirty="0"/>
          </a:p>
          <a:p>
            <a:r>
              <a:rPr lang="en-US" baseline="0" dirty="0"/>
              <a:t>I hope you’ll find it amusing, in addition to being a learning experience. So, have fun with it and see you again soon!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20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computational task is to solve an </a:t>
            </a:r>
            <a:r>
              <a:rPr lang="en-US" dirty="0" err="1"/>
              <a:t>eigenproblem</a:t>
            </a:r>
            <a:r>
              <a:rPr lang="en-US" dirty="0"/>
              <a:t>. @TODO: Show</a:t>
            </a:r>
          </a:p>
          <a:p>
            <a:endParaRPr lang="en-US" dirty="0"/>
          </a:p>
          <a:p>
            <a:r>
              <a:rPr lang="en-US" dirty="0"/>
              <a:t>That is, you want to compute an eigenvector, eigenvalue pair, denoted (phi, lambda),</a:t>
            </a:r>
            <a:r>
              <a:rPr lang="en-US" baseline="0" dirty="0"/>
              <a:t> such that C times phi equals lambda phi.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03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addition, the length of the eigenvector phi should equal one. @TODO: Show / highlight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3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Calculating </a:t>
            </a:r>
            <a:r>
              <a:rPr lang="en-US" dirty="0" err="1"/>
              <a:t>eigenpairs</a:t>
            </a:r>
            <a:r>
              <a:rPr lang="en-US" dirty="0"/>
              <a:t> on a computer is actually a somewhat tricky business, but luckily</a:t>
            </a:r>
            <a:r>
              <a:rPr lang="en-US" baseline="0" dirty="0"/>
              <a:t> there are canned methods. @TODO: Write: How to compute?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83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you might start by forming C. @TODO: Write step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9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6121165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5672951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5095759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4888796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4305091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4794723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33538" y="1110075"/>
            <a:ext cx="3595277" cy="3612444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828815" y="1110075"/>
            <a:ext cx="4948296" cy="3612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8481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093392"/>
            <a:ext cx="8110832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88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3628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4611277" cy="3473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6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6867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256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104932"/>
            <a:ext cx="4213956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214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8595313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8576502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8595315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8604722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8143760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8595316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5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562392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158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8280166" cy="351991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2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280166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723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7" y="1268453"/>
            <a:ext cx="8449503" cy="32861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 </a:t>
            </a:r>
          </a:p>
          <a:p>
            <a:r>
              <a:rPr lang="en-US" sz="1800" dirty="0"/>
              <a:t>of the printing and typesetting industry. </a:t>
            </a:r>
            <a:r>
              <a:rPr lang="en-US" sz="1800" dirty="0" err="1"/>
              <a:t>Lorem</a:t>
            </a:r>
            <a:r>
              <a:rPr lang="en-US" sz="1800" dirty="0"/>
              <a:t> </a:t>
            </a:r>
            <a:r>
              <a:rPr lang="en-US" sz="1800" dirty="0" err="1"/>
              <a:t>Ipsum</a:t>
            </a:r>
            <a:r>
              <a:rPr lang="en-US" sz="1800" dirty="0"/>
              <a:t> has been the industry's standard dummy text ever since the 1500s, when an unknown printer took a galley of type and scrambled it to make a type specimen book. 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449503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Relationship Id="rId3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8" r:id="rId3"/>
    <p:sldLayoutId id="2147483660" r:id="rId4"/>
    <p:sldLayoutId id="2147483669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793747"/>
            <a:ext cx="613954" cy="2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5" r:id="rId4"/>
    <p:sldLayoutId id="2147483672" r:id="rId5"/>
    <p:sldLayoutId id="214748366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Introduction to Computing for Data Analysis</a:t>
            </a:r>
            <a:endParaRPr lang="en-US" b="0" dirty="0">
              <a:latin typeface="Vitesse Bold"/>
              <a:cs typeface="Vitesse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1710026"/>
            <a:ext cx="5279783" cy="542236"/>
          </a:xfrm>
        </p:spPr>
        <p:txBody>
          <a:bodyPr/>
          <a:lstStyle/>
          <a:p>
            <a:r>
              <a:rPr lang="en-US" sz="2600" dirty="0"/>
              <a:t>Compression via PCA+SVD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3125353"/>
            <a:ext cx="4305091" cy="432669"/>
          </a:xfrm>
        </p:spPr>
        <p:txBody>
          <a:bodyPr anchor="ctr"/>
          <a:lstStyle/>
          <a:p>
            <a:endParaRPr lang="en-US" dirty="0"/>
          </a:p>
          <a:p>
            <a:r>
              <a:rPr lang="en-US" dirty="0"/>
              <a:t>Richard </a:t>
            </a:r>
            <a:r>
              <a:rPr lang="en-US" dirty="0" err="1"/>
              <a:t>Vuduc</a:t>
            </a:r>
            <a:r>
              <a:rPr lang="en-US" dirty="0"/>
              <a:t>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3503332"/>
            <a:ext cx="4305091" cy="254281"/>
          </a:xfrm>
        </p:spPr>
        <p:txBody>
          <a:bodyPr/>
          <a:lstStyle/>
          <a:p>
            <a:r>
              <a:rPr lang="en-US" dirty="0"/>
              <a:t>Associate Professor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dirty="0" smtClean="0"/>
              <a:t>Truncated </a:t>
            </a:r>
            <a:r>
              <a:rPr lang="en-US" dirty="0"/>
              <a:t>SVD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3736711"/>
            <a:ext cx="4305091" cy="322253"/>
          </a:xfrm>
        </p:spPr>
        <p:txBody>
          <a:bodyPr/>
          <a:lstStyle/>
          <a:p>
            <a:r>
              <a:rPr lang="en-US" dirty="0"/>
              <a:t>School of Computational Science and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615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5BD924BF-121D-4373-AF35-4904951AB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9B1FA04-85E9-4D6D-8BED-8B1DD0DA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0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9315F27-548D-471E-BD23-C69152165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2D908B6-C57E-4BB7-BEAA-6CA031670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3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BD484AD-1E62-4AE3-81AA-B2EA5A21F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7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021E3A6-FFCE-40E0-A0F6-CE77DEDFB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9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3450406-401B-4233-ACE7-96CAC68E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5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BBDE868-FD03-41D7-ADC8-6165D42A2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6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BA43701-250F-4A86-9E35-2AC7A76C7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3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F988D7C-DEBE-4538-98A2-0F3ED61D9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2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Introduction to Computing for Data Analysis</a:t>
            </a:r>
            <a:endParaRPr lang="en-US" b="0" dirty="0">
              <a:latin typeface="Vitesse Bold"/>
              <a:cs typeface="Vitesse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1710026"/>
            <a:ext cx="5279783" cy="542236"/>
          </a:xfrm>
        </p:spPr>
        <p:txBody>
          <a:bodyPr/>
          <a:lstStyle/>
          <a:p>
            <a:r>
              <a:rPr lang="en-US" sz="2600" dirty="0"/>
              <a:t>Compression via PCA+SVD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3125353"/>
            <a:ext cx="4305091" cy="432669"/>
          </a:xfrm>
        </p:spPr>
        <p:txBody>
          <a:bodyPr anchor="ctr"/>
          <a:lstStyle/>
          <a:p>
            <a:endParaRPr lang="en-US" dirty="0"/>
          </a:p>
          <a:p>
            <a:r>
              <a:rPr lang="en-US" dirty="0"/>
              <a:t>Richard </a:t>
            </a:r>
            <a:r>
              <a:rPr lang="en-US" dirty="0" err="1"/>
              <a:t>Vuduc</a:t>
            </a:r>
            <a:r>
              <a:rPr lang="en-US" dirty="0"/>
              <a:t>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3503332"/>
            <a:ext cx="4305091" cy="254281"/>
          </a:xfrm>
        </p:spPr>
        <p:txBody>
          <a:bodyPr/>
          <a:lstStyle/>
          <a:p>
            <a:r>
              <a:rPr lang="en-US" dirty="0"/>
              <a:t>Associate Professor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dirty="0"/>
              <a:t>Truncated SVD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3736711"/>
            <a:ext cx="4305091" cy="322253"/>
          </a:xfrm>
        </p:spPr>
        <p:txBody>
          <a:bodyPr/>
          <a:lstStyle/>
          <a:p>
            <a:r>
              <a:rPr lang="en-US" dirty="0"/>
              <a:t>School of Computational Science and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6166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B4A69DB-CBC4-4968-8194-4F7F7583F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8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14BFBA3-6425-4B76-AFEB-A8F746A6C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0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10BE69B-4BF8-4A80-B740-3E9335BEC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5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3C8DE9E-C428-4169-B0AA-5A7F446B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4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36B0E58-CCCC-4419-8600-C75802B4C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CC35C74-989A-4E9C-B712-DC7A458F4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8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85399A0-2E4E-49D5-8097-575EE19F8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0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07172C4-E41C-488F-81A9-B3F259784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2FD63A5-35B9-46E7-AEC2-31F143344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3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F94700C-171E-45F8-B9C7-8B0D74DF3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5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6F8FCC0-D748-4C5A-8609-E155C3CB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3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18270C0-35EA-4DCD-B620-BA7BE0683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5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14938A4-5572-452C-B6AC-2C1618F28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2B5A24F-C732-488B-8825-F01489F01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7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8DA5342-B095-40D0-8D4D-6F584160C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57ADBCD-718D-44A5-BDB2-7817CF629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6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83FD36B-2F5B-4FC6-A618-402AC7EDB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7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C83974E-762B-4BD2-BDB6-60ACC35C5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7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F73860B-090A-4839-8B73-5F908DB8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669742C-A5A1-43A2-AD09-EC048B824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0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00EE84F-B494-4680-9415-B0447C7A3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8189574-2878-475E-9F6F-5E65042B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1F923D8-57FF-4617-BA85-DDFDC7AE1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3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D7D229A-3981-4D00-A970-03817E447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9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A0CA9B1-A2D8-4D9A-9B96-2394D14E2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7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A6A4ECF-06C6-4B1A-AFF0-4E71D8DFA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4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61BA0C8-5925-4732-AA7C-B2E96FD43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F4EB933-097E-4BEF-879C-D331CF81A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4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D4B8836-D07A-43A0-B6F0-5F5D5F385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3658A72-DEB1-4A81-B61C-670350549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7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DED017D-A7AB-43EB-976C-292E40E2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17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20939A8-5D43-41DB-AF95-9AAD32BE7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5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02E4724-B202-4D14-BEA9-7E3C1A60B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0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996A6F4-3AB1-4F7F-8F76-93AD536B3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1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41C1BA1-9092-44D4-A6C5-0AA133B65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0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F87B68B-18F5-4916-AEE3-2DFA0DD5C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8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C54AF9F-D53D-47A6-BB20-27B5F786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51A5ECB1-CE49-4D36-A640-9058FED96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9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14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3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54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F496EBF-80C0-4843-881B-833AA02E5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A8E7D9A-7841-42A6-A828-9C406AE82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0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FEA9D2D-E543-46F7-81A1-9D7FB8298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7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DDE9077-4F20-4EA7-B62B-6861903AD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9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lf Page Sla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lnSpc>
            <a:spcPts val="1200"/>
          </a:lnSpc>
          <a:defRPr sz="1200" dirty="0" smtClean="0">
            <a:solidFill>
              <a:srgbClr val="000000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ull Page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ead Sho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3843</TotalTime>
  <Words>1286</Words>
  <Application>Microsoft Macintosh PowerPoint</Application>
  <PresentationFormat>On-screen Show (16:9)</PresentationFormat>
  <Paragraphs>182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Calibri</vt:lpstr>
      <vt:lpstr>Helvetica</vt:lpstr>
      <vt:lpstr>Vitesse</vt:lpstr>
      <vt:lpstr>Vitesse Bold</vt:lpstr>
      <vt:lpstr>Vitesse Medium</vt:lpstr>
      <vt:lpstr>Arial</vt:lpstr>
      <vt:lpstr>Half Page Slash</vt:lpstr>
      <vt:lpstr>Full Page Layout</vt:lpstr>
      <vt:lpstr>Head Shot</vt:lpstr>
      <vt:lpstr>Introduction to Computing for Data Analysis</vt:lpstr>
      <vt:lpstr>Introduction to Computing for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www.gatech.edu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DUALITY</dc:title>
  <dc:creator>Professional Education</dc:creator>
  <cp:lastModifiedBy>Tsao, Jinn-Wei</cp:lastModifiedBy>
  <cp:revision>610</cp:revision>
  <dcterms:created xsi:type="dcterms:W3CDTF">2017-01-20T18:55:05Z</dcterms:created>
  <dcterms:modified xsi:type="dcterms:W3CDTF">2017-06-16T16:39:15Z</dcterms:modified>
</cp:coreProperties>
</file>